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463"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t>
        <a:bodyPr/>
        <a:lstStyle/>
        <a:p>
          <a:endParaRPr lang="en-US"/>
        </a:p>
      </dgm:t>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t>
        <a:bodyPr/>
        <a:lstStyle/>
        <a:p>
          <a:endParaRPr lang="en-US"/>
        </a:p>
      </dgm:t>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t>
        <a:bodyPr/>
        <a:lstStyle/>
        <a:p>
          <a:endParaRPr lang="en-US"/>
        </a:p>
      </dgm:t>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t>
        <a:bodyPr/>
        <a:lstStyle/>
        <a:p>
          <a:endParaRPr lang="en-US"/>
        </a:p>
      </dgm:t>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t>
        <a:bodyPr/>
        <a:lstStyle/>
        <a:p>
          <a:endParaRPr lang="en-US"/>
        </a:p>
      </dgm:t>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t>
        <a:bodyPr/>
        <a:lstStyle/>
        <a:p>
          <a:endParaRPr lang="en-US"/>
        </a:p>
      </dgm:t>
    </dgm:pt>
  </dgm:ptLst>
  <dgm:cxnLst>
    <dgm:cxn modelId="{5E58D7BB-23E3-4524-8277-52516662A665}" type="presOf" srcId="{0C607BDF-A9D7-4627-8EE2-315C015CC177}" destId="{77190E37-E608-48B6-86C2-F7FE915A69DE}"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2CCAFEE8-2C63-4A04-8F5A-3C0117551D70}" type="presOf" srcId="{239AA189-2609-4730-B0A0-9C4739393D4B}" destId="{72A8FF4D-AF03-4B92-9380-9BE0F30C6198}" srcOrd="0" destOrd="0" presId="urn:microsoft.com/office/officeart/2005/8/layout/hChevron3"/>
    <dgm:cxn modelId="{030FB272-884C-48B5-AFFA-D256C9E86A65}" type="presOf" srcId="{3FB430C5-6DDC-474E-8951-FEF73F7B1A84}" destId="{EF6F9681-835B-4535-A73A-1CDB5A9574C4}" srcOrd="0" destOrd="0" presId="urn:microsoft.com/office/officeart/2005/8/layout/hChevron3"/>
    <dgm:cxn modelId="{BC8A288D-B0C3-455C-94C3-57ADCD4BF85F}" type="presOf" srcId="{2E5CCF10-6D80-4744-A39A-76C6D08AE46E}" destId="{BEA61153-E09E-4172-9E85-9FC52D76C43A}"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9F5F8B75-6DED-4ECF-BA01-BCB459786ED4}" srcId="{2E5CCF10-6D80-4744-A39A-76C6D08AE46E}" destId="{0C607BDF-A9D7-4627-8EE2-315C015CC177}" srcOrd="5" destOrd="0" parTransId="{B9AC735B-0954-4BAD-A4A6-23E71268CF09}" sibTransId="{EA5ECB16-07EC-40C6-8AA8-EE855920ED22}"/>
    <dgm:cxn modelId="{B5E65827-8FC7-4E61-B7C6-D1946F676918}" type="presOf" srcId="{95FF975B-E983-4926-83C1-790006B55ED4}" destId="{FE72BCC6-4BB6-432E-ABAD-55FEBF57C35F}" srcOrd="0" destOrd="0" presId="urn:microsoft.com/office/officeart/2005/8/layout/hChevron3"/>
    <dgm:cxn modelId="{173FE571-3328-4F6B-A134-F817A16A42E0}" srcId="{2E5CCF10-6D80-4744-A39A-76C6D08AE46E}" destId="{9DC49616-B477-48A2-9B0E-06D3CF8D3596}" srcOrd="2" destOrd="0" parTransId="{B58FA113-7808-4A2B-8CC6-B7A755376655}" sibTransId="{52EBB17B-EA5C-4F38-BD9D-4ED452185D35}"/>
    <dgm:cxn modelId="{C2AA587F-90A4-4E3F-8BC0-0E9F991BAB68}" type="presOf" srcId="{9DC49616-B477-48A2-9B0E-06D3CF8D3596}" destId="{4E932AF8-9206-4329-A465-CE9397DFACD2}" srcOrd="0" destOrd="0" presId="urn:microsoft.com/office/officeart/2005/8/layout/hChevron3"/>
    <dgm:cxn modelId="{6D75E87E-05A9-40E0-805D-FB6AD318985E}" srcId="{2E5CCF10-6D80-4744-A39A-76C6D08AE46E}" destId="{3FB430C5-6DDC-474E-8951-FEF73F7B1A84}" srcOrd="4" destOrd="0" parTransId="{744FF0B6-A33B-4767-ACB0-7AEC2FED0552}" sibTransId="{8F99C977-399C-4067-BE3A-21B46DB1EFBD}"/>
    <dgm:cxn modelId="{5A296844-28C1-419F-9857-0587A1616F42}" srcId="{2E5CCF10-6D80-4744-A39A-76C6D08AE46E}" destId="{239AA189-2609-4730-B0A0-9C4739393D4B}" srcOrd="0" destOrd="0" parTransId="{AB4FFE13-701A-4598-AF71-1AF112845C63}" sibTransId="{E21FFA59-2FE7-4F60-8498-6F014579ACA2}"/>
    <dgm:cxn modelId="{F39C85CD-C776-4CC9-A3A4-C08445B14D29}" srcId="{2E5CCF10-6D80-4744-A39A-76C6D08AE46E}" destId="{95FF975B-E983-4926-83C1-790006B55ED4}" srcOrd="3" destOrd="0" parTransId="{35653092-674D-4A62-A7CE-97476C7216E8}" sibTransId="{EBFDE363-70C7-46BC-B6FD-FD610D7EAA3A}"/>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lvl="0" algn="ctr" defTabSz="844550">
            <a:lnSpc>
              <a:spcPct val="90000"/>
            </a:lnSpc>
            <a:spcBef>
              <a:spcPct val="0"/>
            </a:spcBef>
            <a:spcAft>
              <a:spcPct val="35000"/>
            </a:spcAft>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17</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Account Dimension &amp; Hierarchy</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310E904E-B932-4C2B-AB52-18795D1FA502}"/>
              </a:ext>
            </a:extLst>
          </p:cNvPr>
          <p:cNvSpPr txBox="1"/>
          <p:nvPr/>
        </p:nvSpPr>
        <p:spPr>
          <a:xfrm>
            <a:off x="245164" y="911914"/>
            <a:ext cx="11734801" cy="2585323"/>
          </a:xfrm>
          <a:prstGeom prst="rect">
            <a:avLst/>
          </a:prstGeom>
          <a:noFill/>
        </p:spPr>
        <p:txBody>
          <a:bodyPr wrap="square" rtlCol="0">
            <a:spAutoFit/>
          </a:bodyPr>
          <a:lstStyle/>
          <a:p>
            <a:r>
              <a:rPr lang="en-US" b="1" dirty="0"/>
              <a:t>Account </a:t>
            </a:r>
            <a:r>
              <a:rPr lang="en-US" b="1" dirty="0" smtClean="0"/>
              <a:t>Dimension:</a:t>
            </a:r>
            <a:endParaRPr lang="en-US" b="1" dirty="0"/>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smtClean="0"/>
          </a:p>
          <a:p>
            <a:endParaRPr lang="en-US" dirty="0"/>
          </a:p>
          <a:p>
            <a:endParaRPr lang="en-US" dirty="0"/>
          </a:p>
          <a:p>
            <a:r>
              <a:rPr lang="en-US" b="1" dirty="0" smtClean="0"/>
              <a:t>Hierarchy:</a:t>
            </a:r>
            <a:endParaRPr lang="en-US" b="1" dirty="0"/>
          </a:p>
          <a:p>
            <a:r>
              <a:rPr lang="en-US" dirty="0"/>
              <a:t>Representation of our data in TREE Structure, Better visualization to our </a:t>
            </a:r>
            <a:r>
              <a:rPr lang="en-US" dirty="0" smtClean="0"/>
              <a:t>data</a:t>
            </a:r>
            <a:endParaRPr lang="en-US" dirty="0"/>
          </a:p>
        </p:txBody>
      </p:sp>
      <p:sp>
        <p:nvSpPr>
          <p:cNvPr id="9" name="Freeform 8">
            <a:extLst>
              <a:ext uri="{FF2B5EF4-FFF2-40B4-BE49-F238E27FC236}">
                <a16:creationId xmlns="" xmlns:a16="http://schemas.microsoft.com/office/drawing/2014/main"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 xmlns:a16="http://schemas.microsoft.com/office/drawing/2014/main" id="{62093AE4-15FE-409E-BC9F-2C8F67E70FD3}"/>
              </a:ext>
            </a:extLst>
          </p:cNvPr>
          <p:cNvSpPr txBox="1"/>
          <p:nvPr/>
        </p:nvSpPr>
        <p:spPr>
          <a:xfrm>
            <a:off x="2101772" y="4319150"/>
            <a:ext cx="2207507"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Level based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 xmlns:a16="http://schemas.microsoft.com/office/drawing/2014/main" id="{7DE1A013-FD86-4CD6-A796-D04B0648F151}"/>
              </a:ext>
            </a:extLst>
          </p:cNvPr>
          <p:cNvSpPr txBox="1"/>
          <p:nvPr/>
        </p:nvSpPr>
        <p:spPr>
          <a:xfrm>
            <a:off x="6458653" y="5255900"/>
            <a:ext cx="2128752"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Parent-Child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 xmlns:a16="http://schemas.microsoft.com/office/drawing/2014/main"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02</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10">
            <a:extLst>
              <a:ext uri="{FF2B5EF4-FFF2-40B4-BE49-F238E27FC236}">
                <a16:creationId xmlns="" xmlns:a16="http://schemas.microsoft.com/office/drawing/2014/main"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 xmlns:a16="http://schemas.microsoft.com/office/drawing/2014/main"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 xmlns:a16="http://schemas.microsoft.com/office/drawing/2014/main"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01</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 xmlns:a16="http://schemas.microsoft.com/office/drawing/2014/main"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Intelligence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301520" y="4829933"/>
            <a:ext cx="11453158" cy="1189395"/>
          </a:xfrm>
          <a:prstGeom prst="rect">
            <a:avLst/>
          </a:prstGeom>
          <a:noFill/>
        </p:spPr>
        <p:txBody>
          <a:bodyPr wrap="square" rtlCol="0" anchor="ctr">
            <a:noAutofit/>
          </a:bodyPr>
          <a:lstStyle/>
          <a:p>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71F0D1E-534F-4EB0-AECF-98AE840038C7}"/>
              </a:ext>
            </a:extLst>
          </p:cNvPr>
          <p:cNvSpPr txBox="1"/>
          <p:nvPr/>
        </p:nvSpPr>
        <p:spPr>
          <a:xfrm>
            <a:off x="417441" y="1051059"/>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 xmlns:a16="http://schemas.microsoft.com/office/drawing/2014/main"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Model for BI Story (Analytic Model)</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60757" y="1017626"/>
            <a:ext cx="8961905" cy="5685714"/>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BI Dashboard</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1318162" y="778623"/>
            <a:ext cx="8869680" cy="5973580"/>
          </a:xfrm>
          <a:prstGeom prst="rect">
            <a:avLst/>
          </a:prstGeom>
        </p:spPr>
      </p:pic>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Smart Assist Feature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xmlns=""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a16="http://schemas.microsoft.com/office/drawing/2014/main" xmlns=""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a16="http://schemas.microsoft.com/office/drawing/2014/main" xmlns=""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a16="http://schemas.microsoft.com/office/drawing/2014/main" xmlns=""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a16="http://schemas.microsoft.com/office/drawing/2014/main" xmlns=""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a16="http://schemas.microsoft.com/office/drawing/2014/main" xmlns=""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a16="http://schemas.microsoft.com/office/drawing/2014/main" xmlns=""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xmlns=""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xmlns=""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xmlns=""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xmlns=""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xmlns=""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a16="http://schemas.microsoft.com/office/drawing/2014/main" xmlns=""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a16="http://schemas.microsoft.com/office/drawing/2014/main" xmlns=""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a16="http://schemas.microsoft.com/office/drawing/2014/main" xmlns=""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a16="http://schemas.microsoft.com/office/drawing/2014/main" xmlns=""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Discovery</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3" name="Rectangle 22">
              <a:extLst>
                <a:ext uri="{FF2B5EF4-FFF2-40B4-BE49-F238E27FC236}">
                  <a16:creationId xmlns:a16="http://schemas.microsoft.com/office/drawing/2014/main" xmlns=""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a16="http://schemas.microsoft.com/office/drawing/2014/main" xmlns=""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a16="http://schemas.microsoft.com/office/drawing/2014/main" xmlns=""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6" name="Rectangle 25">
              <a:extLst>
                <a:ext uri="{FF2B5EF4-FFF2-40B4-BE49-F238E27FC236}">
                  <a16:creationId xmlns:a16="http://schemas.microsoft.com/office/drawing/2014/main" xmlns=""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a16="http://schemas.microsoft.com/office/drawing/2014/main" xmlns=""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a16="http://schemas.microsoft.com/office/drawing/2014/main" xmlns=""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Time Series Forecasting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9" name="Rectangle 28">
              <a:extLst>
                <a:ext uri="{FF2B5EF4-FFF2-40B4-BE49-F238E27FC236}">
                  <a16:creationId xmlns:a16="http://schemas.microsoft.com/office/drawing/2014/main" xmlns=""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a16="http://schemas.microsoft.com/office/drawing/2014/main" xmlns=""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a16="http://schemas.microsoft.com/office/drawing/2014/main" xmlns=""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Grouping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32" name="Rectangle 31">
              <a:extLst>
                <a:ext uri="{FF2B5EF4-FFF2-40B4-BE49-F238E27FC236}">
                  <a16:creationId xmlns:a16="http://schemas.microsoft.com/office/drawing/2014/main" xmlns=""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a16="http://schemas.microsoft.com/office/drawing/2014/main" xmlns=""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a16="http://schemas.microsoft.com/office/drawing/2014/main" xmlns=""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a16="http://schemas.microsoft.com/office/drawing/2014/main" xmlns=""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a16="http://schemas.microsoft.com/office/drawing/2014/main" xmlns=""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a16="http://schemas.microsoft.com/office/drawing/2014/main" xmlns=""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17</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descr="Vector flat agenda in calendar concept with people - Stock Illustration  [61632438] - PIXTA"/>
          <p:cNvPicPr>
            <a:picLocks noChangeAspect="1" noChangeArrowheads="1"/>
          </p:cNvPicPr>
          <p:nvPr/>
        </p:nvPicPr>
        <p:blipFill rotWithShape="1">
          <a:blip r:embed="rId3">
            <a:extLst>
              <a:ext uri="{28A0092B-C50C-407E-A947-70E740481C1C}">
                <a14:useLocalDpi xmlns:a14="http://schemas.microsoft.com/office/drawing/2010/main" val="0"/>
              </a:ext>
            </a:extLst>
          </a:blip>
          <a:srcRect b="5687"/>
          <a:stretch/>
        </p:blipFill>
        <p:spPr bwMode="auto">
          <a:xfrm>
            <a:off x="7245487" y="1017158"/>
            <a:ext cx="4286250" cy="42041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27E5B41D-1DDF-48C9-A5AF-075F84492B68}"/>
              </a:ext>
            </a:extLst>
          </p:cNvPr>
          <p:cNvSpPr txBox="1"/>
          <p:nvPr/>
        </p:nvSpPr>
        <p:spPr>
          <a:xfrm>
            <a:off x="189346" y="791874"/>
            <a:ext cx="11696243" cy="5078313"/>
          </a:xfrm>
          <a:prstGeom prst="rect">
            <a:avLst/>
          </a:prstGeom>
          <a:noFill/>
        </p:spPr>
        <p:txBody>
          <a:bodyPr wrap="square" rtlCol="0">
            <a:spAutoFit/>
          </a:bodyPr>
          <a:lstStyle/>
          <a:p>
            <a:pPr marL="285750" indent="-285750">
              <a:buFont typeface="Arial" panose="020B0604020202020204" pitchFamily="34" charset="0"/>
              <a:buChar char="•"/>
            </a:pPr>
            <a:r>
              <a:rPr lang="en-US" i="1" dirty="0"/>
              <a:t>Introduction to SAC (SAP Analytics Cloud</a:t>
            </a:r>
            <a:r>
              <a:rPr lang="en-US" i="1" dirty="0" smtClean="0"/>
              <a:t>)</a:t>
            </a:r>
          </a:p>
          <a:p>
            <a:pPr marL="285750" lvl="0" indent="-285750">
              <a:buFont typeface="Arial" panose="020B0604020202020204" pitchFamily="34" charset="0"/>
              <a:buChar char="•"/>
            </a:pPr>
            <a:r>
              <a:rPr lang="en-US" i="1" dirty="0" smtClean="0"/>
              <a:t>Defining Phase of SAC  </a:t>
            </a:r>
            <a:endParaRPr lang="en-US" i="1" dirty="0"/>
          </a:p>
          <a:p>
            <a:pPr marL="895243" lvl="1" indent="-285750">
              <a:buFont typeface="Wingdings" panose="05000000000000000000" pitchFamily="2" charset="2"/>
              <a:buChar char="Ø"/>
            </a:pPr>
            <a:r>
              <a:rPr lang="en-US" i="1" dirty="0" smtClean="0"/>
              <a:t>Business Intelligence</a:t>
            </a:r>
          </a:p>
          <a:p>
            <a:pPr marL="895243" lvl="1" indent="-285750">
              <a:buFont typeface="Wingdings" panose="05000000000000000000" pitchFamily="2" charset="2"/>
              <a:buChar char="Ø"/>
            </a:pPr>
            <a:r>
              <a:rPr lang="en-US" i="1" dirty="0" smtClean="0"/>
              <a:t>Planning</a:t>
            </a:r>
            <a:endParaRPr lang="en-US" i="1" dirty="0"/>
          </a:p>
          <a:p>
            <a:pPr marL="895243" lvl="1" indent="-285750">
              <a:buFont typeface="Wingdings" panose="05000000000000000000" pitchFamily="2" charset="2"/>
              <a:buChar char="Ø"/>
            </a:pPr>
            <a:r>
              <a:rPr lang="en-US" i="1" dirty="0" smtClean="0"/>
              <a:t>Predictive (ML)</a:t>
            </a:r>
          </a:p>
          <a:p>
            <a:pPr marL="895243" lvl="1" indent="-285750">
              <a:buFont typeface="Wingdings" panose="05000000000000000000" pitchFamily="2" charset="2"/>
              <a:buChar char="Ø"/>
            </a:pPr>
            <a:r>
              <a:rPr lang="en-US" i="1" dirty="0" smtClean="0"/>
              <a:t>Application Designer</a:t>
            </a:r>
            <a:endParaRPr lang="en-US" i="1" dirty="0"/>
          </a:p>
          <a:p>
            <a:pPr marL="285750" lvl="0" indent="-285750">
              <a:buFont typeface="Arial" panose="020B0604020202020204" pitchFamily="34" charset="0"/>
              <a:buChar char="•"/>
            </a:pPr>
            <a:r>
              <a:rPr lang="en-US" i="1" dirty="0" smtClean="0"/>
              <a:t>Describing On-Premise vs Cloud  </a:t>
            </a:r>
            <a:endParaRPr lang="en-US" i="1" dirty="0"/>
          </a:p>
          <a:p>
            <a:pPr marL="285750" lvl="0" indent="-285750">
              <a:buFont typeface="Arial" panose="020B0604020202020204" pitchFamily="34" charset="0"/>
              <a:buChar char="•"/>
            </a:pPr>
            <a:r>
              <a:rPr lang="en-US" i="1" dirty="0" smtClean="0"/>
              <a:t>What is SAP Cloud Platform</a:t>
            </a:r>
          </a:p>
          <a:p>
            <a:pPr marL="285750" lvl="0" indent="-285750">
              <a:buFont typeface="Arial" panose="020B0604020202020204" pitchFamily="34" charset="0"/>
              <a:buChar char="•"/>
            </a:pPr>
            <a:r>
              <a:rPr lang="en-US" i="1" dirty="0" smtClean="0"/>
              <a:t>Modelling in SAC </a:t>
            </a:r>
          </a:p>
          <a:p>
            <a:pPr marL="285750" lvl="0" indent="-285750">
              <a:buFont typeface="Arial" panose="020B0604020202020204" pitchFamily="34" charset="0"/>
              <a:buChar char="•"/>
            </a:pPr>
            <a:r>
              <a:rPr lang="en-US" i="1" dirty="0" smtClean="0"/>
              <a:t>Types of Model</a:t>
            </a:r>
          </a:p>
          <a:p>
            <a:pPr marL="285750" lvl="0" indent="-285750">
              <a:buFont typeface="Arial" panose="020B0604020202020204" pitchFamily="34" charset="0"/>
              <a:buChar char="•"/>
            </a:pPr>
            <a:r>
              <a:rPr lang="en-US" i="1" dirty="0" smtClean="0"/>
              <a:t>Define Concept of Account Dimension &amp; Hierarchy</a:t>
            </a:r>
          </a:p>
          <a:p>
            <a:pPr lvl="0"/>
            <a:endParaRPr lang="en-US" i="1" dirty="0"/>
          </a:p>
          <a:p>
            <a:pPr lvl="0"/>
            <a:r>
              <a:rPr lang="en-US" i="1" dirty="0"/>
              <a:t>--Break--</a:t>
            </a:r>
          </a:p>
          <a:p>
            <a:pPr lvl="0"/>
            <a:endParaRPr lang="en-US" i="1" dirty="0" smtClean="0"/>
          </a:p>
          <a:p>
            <a:pPr marL="285750" indent="-285750">
              <a:buFont typeface="Arial" panose="020B0604020202020204" pitchFamily="34" charset="0"/>
              <a:buChar char="•"/>
            </a:pPr>
            <a:r>
              <a:rPr lang="en-US" i="1" dirty="0"/>
              <a:t>Business Intelligence (BI) </a:t>
            </a:r>
            <a:r>
              <a:rPr lang="en-US" i="1" dirty="0" smtClean="0"/>
              <a:t>Feature</a:t>
            </a:r>
          </a:p>
          <a:p>
            <a:pPr marL="285750" indent="-285750">
              <a:buFont typeface="Arial" panose="020B0604020202020204" pitchFamily="34" charset="0"/>
              <a:buChar char="•"/>
            </a:pPr>
            <a:r>
              <a:rPr lang="en-US" i="1" dirty="0" smtClean="0"/>
              <a:t>BI Model</a:t>
            </a:r>
            <a:endParaRPr lang="en-US" i="1" dirty="0"/>
          </a:p>
          <a:p>
            <a:pPr marL="285750" lvl="0" indent="-285750">
              <a:buFont typeface="Arial" panose="020B0604020202020204" pitchFamily="34" charset="0"/>
              <a:buChar char="•"/>
            </a:pPr>
            <a:r>
              <a:rPr lang="en-US" i="1" dirty="0" smtClean="0"/>
              <a:t>Creating BI Dashboard</a:t>
            </a:r>
          </a:p>
          <a:p>
            <a:pPr marL="285750" lvl="0" indent="-285750">
              <a:buFont typeface="Arial" panose="020B0604020202020204" pitchFamily="34" charset="0"/>
              <a:buChar char="•"/>
            </a:pPr>
            <a:r>
              <a:rPr lang="en-US" i="1" dirty="0" smtClean="0"/>
              <a:t>Describing Smart Assist Features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298"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What is SAC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8" name="Text Placeholder 4">
            <a:extLst>
              <a:ext uri="{FF2B5EF4-FFF2-40B4-BE49-F238E27FC236}">
                <a16:creationId xmlns="" xmlns:a16="http://schemas.microsoft.com/office/drawing/2014/main" id="{B92C5398-C868-4CB6-A5B2-FF712355F403}"/>
              </a:ext>
            </a:extLst>
          </p:cNvPr>
          <p:cNvSpPr txBox="1">
            <a:spLocks/>
          </p:cNvSpPr>
          <p:nvPr/>
        </p:nvSpPr>
        <p:spPr bwMode="black">
          <a:xfrm>
            <a:off x="323872" y="929163"/>
            <a:ext cx="11722352" cy="1314593"/>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smtClean="0"/>
              <a:t>(SAC) SAP </a:t>
            </a:r>
            <a:r>
              <a:rPr lang="en-US" dirty="0"/>
              <a:t>Analytics cloud is a SaaS offering by SAP for complete BI, Planning, Predictive and designer capabilities.</a:t>
            </a:r>
          </a:p>
          <a:p>
            <a:endParaRPr lang="en-US" dirty="0"/>
          </a:p>
          <a:p>
            <a:r>
              <a:rPr lang="en-US" dirty="0"/>
              <a:t>SAP Analytics Cloud enables the intelligent enterprise by providing everyone with the insights to make confident decisions and take action in the moment.</a:t>
            </a: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Defining Phases of SAC</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871733" y="2569965"/>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051843" y="2253691"/>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7680329" y="2787092"/>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      On-Premise                   vs             Cloud</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 xmlns:a16="http://schemas.microsoft.com/office/drawing/2014/main"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 xmlns:a16="http://schemas.microsoft.com/office/drawing/2014/main"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 xmlns:a16="http://schemas.microsoft.com/office/drawing/2014/main"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 xmlns:a16="http://schemas.microsoft.com/office/drawing/2014/main"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a:t>
            </a:r>
            <a:r>
              <a:rPr lang="en-US" sz="2000" dirty="0" smtClean="0">
                <a:solidFill>
                  <a:schemeClr val="bg1"/>
                </a:solidFill>
              </a:rPr>
              <a:t>purchased </a:t>
            </a:r>
            <a:r>
              <a:rPr lang="en-US" sz="2000" dirty="0">
                <a:solidFill>
                  <a:schemeClr val="bg1"/>
                </a:solidFill>
              </a:rPr>
              <a:t>Networking to be </a:t>
            </a:r>
            <a:r>
              <a:rPr lang="en-US" sz="2000" dirty="0" smtClean="0">
                <a:solidFill>
                  <a:schemeClr val="bg1"/>
                </a:solidFill>
              </a:rPr>
              <a:t>setup</a:t>
            </a:r>
            <a:r>
              <a:rPr lang="en-US" sz="2000" dirty="0">
                <a:solidFill>
                  <a:schemeClr val="bg1"/>
                </a:solidFill>
              </a:rPr>
              <a:t>.</a:t>
            </a:r>
            <a:endParaRPr lang="en-US" sz="2000" dirty="0"/>
          </a:p>
        </p:txBody>
      </p:sp>
      <p:grpSp>
        <p:nvGrpSpPr>
          <p:cNvPr id="14" name="Group 13">
            <a:extLst>
              <a:ext uri="{FF2B5EF4-FFF2-40B4-BE49-F238E27FC236}">
                <a16:creationId xmlns="" xmlns:a16="http://schemas.microsoft.com/office/drawing/2014/main"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 xmlns:a16="http://schemas.microsoft.com/office/drawing/2014/main"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 xmlns:a16="http://schemas.microsoft.com/office/drawing/2014/main"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 xmlns:a16="http://schemas.microsoft.com/office/drawing/2014/main"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 xmlns:a16="http://schemas.microsoft.com/office/drawing/2014/main"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 xmlns:a16="http://schemas.microsoft.com/office/drawing/2014/main"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 xmlns:a16="http://schemas.microsoft.com/office/drawing/2014/main"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 xmlns:a16="http://schemas.microsoft.com/office/drawing/2014/main"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 xmlns:a16="http://schemas.microsoft.com/office/drawing/2014/main"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 xmlns:a16="http://schemas.microsoft.com/office/drawing/2014/main"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 xmlns:a16="http://schemas.microsoft.com/office/drawing/2014/main"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 xmlns:a16="http://schemas.microsoft.com/office/drawing/2014/main"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 xmlns:a16="http://schemas.microsoft.com/office/drawing/2014/main"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 xmlns:a16="http://schemas.microsoft.com/office/drawing/2014/main"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 xmlns:a16="http://schemas.microsoft.com/office/drawing/2014/main"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 xmlns:a16="http://schemas.microsoft.com/office/drawing/2014/main"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 xmlns:a16="http://schemas.microsoft.com/office/drawing/2014/main"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 xmlns:a16="http://schemas.microsoft.com/office/drawing/2014/main"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 xmlns:a16="http://schemas.microsoft.com/office/drawing/2014/main"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34" name="Straight Connector 33">
            <a:extLst>
              <a:ext uri="{FF2B5EF4-FFF2-40B4-BE49-F238E27FC236}">
                <a16:creationId xmlns="" xmlns:a16="http://schemas.microsoft.com/office/drawing/2014/main"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a:t>
            </a:r>
            <a:r>
              <a:rPr lang="en-US" sz="2000" dirty="0" smtClean="0">
                <a:solidFill>
                  <a:schemeClr val="bg1"/>
                </a:solidFill>
              </a:rPr>
              <a:t>company.</a:t>
            </a:r>
            <a:endParaRPr lang="en-US" sz="2000" dirty="0">
              <a:solidFill>
                <a:schemeClr val="bg1"/>
              </a:solidFill>
            </a:endParaRPr>
          </a:p>
        </p:txBody>
      </p:sp>
      <p:sp>
        <p:nvSpPr>
          <p:cNvPr id="36" name="Freeform 15">
            <a:extLst>
              <a:ext uri="{FF2B5EF4-FFF2-40B4-BE49-F238E27FC236}">
                <a16:creationId xmlns="" xmlns:a16="http://schemas.microsoft.com/office/drawing/2014/main"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 xmlns:a16="http://schemas.microsoft.com/office/drawing/2014/main"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 xmlns:a16="http://schemas.microsoft.com/office/drawing/2014/main"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 xmlns:a16="http://schemas.microsoft.com/office/drawing/2014/main"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01</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0" name="Straight Connector 39">
            <a:extLst>
              <a:ext uri="{FF2B5EF4-FFF2-40B4-BE49-F238E27FC236}">
                <a16:creationId xmlns="" xmlns:a16="http://schemas.microsoft.com/office/drawing/2014/main"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r>
              <a:rPr lang="en-US" sz="2000" dirty="0" smtClean="0">
                <a:solidFill>
                  <a:schemeClr val="bg1"/>
                </a:solidFill>
              </a:rPr>
              <a:t>).</a:t>
            </a:r>
            <a:endParaRPr lang="en-US" sz="2000" dirty="0">
              <a:solidFill>
                <a:schemeClr val="bg1"/>
              </a:solidFill>
            </a:endParaRPr>
          </a:p>
        </p:txBody>
      </p:sp>
      <p:sp>
        <p:nvSpPr>
          <p:cNvPr id="42" name="Freeform 87">
            <a:extLst>
              <a:ext uri="{FF2B5EF4-FFF2-40B4-BE49-F238E27FC236}">
                <a16:creationId xmlns="" xmlns:a16="http://schemas.microsoft.com/office/drawing/2014/main"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 xmlns:a16="http://schemas.microsoft.com/office/drawing/2014/main"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 xmlns:a16="http://schemas.microsoft.com/office/drawing/2014/main"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 xmlns:a16="http://schemas.microsoft.com/office/drawing/2014/main"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6" name="Straight Connector 45">
            <a:extLst>
              <a:ext uri="{FF2B5EF4-FFF2-40B4-BE49-F238E27FC236}">
                <a16:creationId xmlns="" xmlns:a16="http://schemas.microsoft.com/office/drawing/2014/main"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a:t>
            </a:r>
            <a:r>
              <a:rPr lang="en-US" sz="2000" dirty="0" smtClean="0">
                <a:solidFill>
                  <a:schemeClr val="bg1"/>
                </a:solidFill>
              </a:rPr>
              <a:t>solution.</a:t>
            </a:r>
            <a:r>
              <a:rPr lang="en-US" sz="1400" kern="0" dirty="0" smtClean="0">
                <a:solidFill>
                  <a:schemeClr val="bg1"/>
                </a:solidFill>
                <a:latin typeface="+mj-lt"/>
                <a:cs typeface="Arial" pitchFamily="34" charset="0"/>
              </a:rPr>
              <a:t> </a:t>
            </a:r>
            <a:endParaRPr lang="en-US" sz="1400" kern="0" dirty="0">
              <a:solidFill>
                <a:schemeClr val="bg1"/>
              </a:solidFill>
              <a:latin typeface="+mj-lt"/>
              <a:cs typeface="Arial" pitchFamily="34" charset="0"/>
            </a:endParaRPr>
          </a:p>
        </p:txBody>
      </p:sp>
      <p:grpSp>
        <p:nvGrpSpPr>
          <p:cNvPr id="48" name="Group 47">
            <a:extLst>
              <a:ext uri="{FF2B5EF4-FFF2-40B4-BE49-F238E27FC236}">
                <a16:creationId xmlns="" xmlns:a16="http://schemas.microsoft.com/office/drawing/2014/main"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 xmlns:a16="http://schemas.microsoft.com/office/drawing/2014/main"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 xmlns:a16="http://schemas.microsoft.com/office/drawing/2014/main"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 xmlns:a16="http://schemas.microsoft.com/office/drawing/2014/main"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 xmlns:a16="http://schemas.microsoft.com/office/drawing/2014/main"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 xmlns:a16="http://schemas.microsoft.com/office/drawing/2014/main"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 xmlns:a16="http://schemas.microsoft.com/office/drawing/2014/main"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 xmlns:a16="http://schemas.microsoft.com/office/drawing/2014/main"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 xmlns:a16="http://schemas.microsoft.com/office/drawing/2014/main"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 xmlns:a16="http://schemas.microsoft.com/office/drawing/2014/main"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58" name="Straight Connector 57">
            <a:extLst>
              <a:ext uri="{FF2B5EF4-FFF2-40B4-BE49-F238E27FC236}">
                <a16:creationId xmlns="" xmlns:a16="http://schemas.microsoft.com/office/drawing/2014/main"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 xmlns:a16="http://schemas.microsoft.com/office/drawing/2014/main"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smtClean="0">
                <a:solidFill>
                  <a:schemeClr val="bg1"/>
                </a:solidFill>
              </a:rPr>
              <a:t>License </a:t>
            </a:r>
            <a:r>
              <a:rPr lang="en-US" sz="2000" dirty="0">
                <a:solidFill>
                  <a:schemeClr val="bg1"/>
                </a:solidFill>
              </a:rPr>
              <a:t>to be bought by paying a lump-sum and licensing </a:t>
            </a:r>
            <a:r>
              <a:rPr lang="en-US" sz="2000" dirty="0" smtClean="0">
                <a:solidFill>
                  <a:schemeClr val="bg1"/>
                </a:solidFill>
              </a:rPr>
              <a:t>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 xmlns:a16="http://schemas.microsoft.com/office/drawing/2014/main"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 xmlns:a16="http://schemas.microsoft.com/office/drawing/2014/main"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 xmlns:a16="http://schemas.microsoft.com/office/drawing/2014/main"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 xmlns:a16="http://schemas.microsoft.com/office/drawing/2014/main"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4" name="Straight Connector 63">
            <a:extLst>
              <a:ext uri="{FF2B5EF4-FFF2-40B4-BE49-F238E27FC236}">
                <a16:creationId xmlns="" xmlns:a16="http://schemas.microsoft.com/office/drawing/2014/main"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 xmlns:a16="http://schemas.microsoft.com/office/drawing/2014/main"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a:t>
            </a:r>
            <a:r>
              <a:rPr lang="en-US" sz="2000" dirty="0" smtClean="0">
                <a:solidFill>
                  <a:schemeClr val="bg1"/>
                </a:solidFill>
              </a:rPr>
              <a:t>users.</a:t>
            </a:r>
            <a:endParaRPr lang="en-US" sz="2000" dirty="0">
              <a:solidFill>
                <a:schemeClr val="bg1"/>
              </a:solidFill>
            </a:endParaRPr>
          </a:p>
        </p:txBody>
      </p:sp>
      <p:grpSp>
        <p:nvGrpSpPr>
          <p:cNvPr id="66" name="Group 65">
            <a:extLst>
              <a:ext uri="{FF2B5EF4-FFF2-40B4-BE49-F238E27FC236}">
                <a16:creationId xmlns="" xmlns:a16="http://schemas.microsoft.com/office/drawing/2014/main"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 xmlns:a16="http://schemas.microsoft.com/office/drawing/2014/main"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 xmlns:a16="http://schemas.microsoft.com/office/drawing/2014/main"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 xmlns:a16="http://schemas.microsoft.com/office/drawing/2014/main"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 xmlns:a16="http://schemas.microsoft.com/office/drawing/2014/main"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 xmlns:a16="http://schemas.microsoft.com/office/drawing/2014/main"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 xmlns:a16="http://schemas.microsoft.com/office/drawing/2014/main"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 xmlns:a16="http://schemas.microsoft.com/office/drawing/2014/main"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 xmlns:a16="http://schemas.microsoft.com/office/drawing/2014/main"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75" name="Straight Connector 74">
            <a:extLst>
              <a:ext uri="{FF2B5EF4-FFF2-40B4-BE49-F238E27FC236}">
                <a16:creationId xmlns="" xmlns:a16="http://schemas.microsoft.com/office/drawing/2014/main"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smtClean="0">
                <a:solidFill>
                  <a:schemeClr val="bg1"/>
                </a:solidFill>
                <a:latin typeface="+mj-lt"/>
                <a:cs typeface="Arial" pitchFamily="34" charset="0"/>
              </a:rPr>
              <a:t>. </a:t>
            </a:r>
            <a:endParaRPr lang="en-US" sz="2000" kern="0" dirty="0">
              <a:solidFill>
                <a:schemeClr val="bg1"/>
              </a:solidFill>
              <a:latin typeface="+mj-lt"/>
              <a:cs typeface="Arial" pitchFamily="34" charset="0"/>
            </a:endParaRPr>
          </a:p>
        </p:txBody>
      </p:sp>
      <p:grpSp>
        <p:nvGrpSpPr>
          <p:cNvPr id="77" name="Group 76">
            <a:extLst>
              <a:ext uri="{FF2B5EF4-FFF2-40B4-BE49-F238E27FC236}">
                <a16:creationId xmlns="" xmlns:a16="http://schemas.microsoft.com/office/drawing/2014/main"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 xmlns:a16="http://schemas.microsoft.com/office/drawing/2014/main"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 xmlns:a16="http://schemas.microsoft.com/office/drawing/2014/main"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 xmlns:a16="http://schemas.microsoft.com/office/drawing/2014/main"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 xmlns:a16="http://schemas.microsoft.com/office/drawing/2014/main"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 xmlns:a16="http://schemas.microsoft.com/office/drawing/2014/main"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83" name="Straight Connector 82">
            <a:extLst>
              <a:ext uri="{FF2B5EF4-FFF2-40B4-BE49-F238E27FC236}">
                <a16:creationId xmlns="" xmlns:a16="http://schemas.microsoft.com/office/drawing/2014/main"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 xmlns:a16="http://schemas.microsoft.com/office/drawing/2014/main"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 xmlns:a16="http://schemas.microsoft.com/office/drawing/2014/main"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 xmlns:a16="http://schemas.microsoft.com/office/drawing/2014/main"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 xmlns:a16="http://schemas.microsoft.com/office/drawing/2014/main"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 xmlns:a16="http://schemas.microsoft.com/office/drawing/2014/main"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 xmlns:a16="http://schemas.microsoft.com/office/drawing/2014/main"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 xmlns:a16="http://schemas.microsoft.com/office/drawing/2014/main"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 xmlns:a16="http://schemas.microsoft.com/office/drawing/2014/main"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 xmlns:a16="http://schemas.microsoft.com/office/drawing/2014/main"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smtClean="0">
                <a:latin typeface="+mj-lt"/>
              </a:rPr>
              <a:t>On-premise</a:t>
            </a:r>
            <a:endParaRPr lang="en-US" b="1" dirty="0">
              <a:latin typeface="+mj-lt"/>
            </a:endParaRPr>
          </a:p>
        </p:txBody>
      </p:sp>
      <p:cxnSp>
        <p:nvCxnSpPr>
          <p:cNvPr id="94" name="Straight Connector 93">
            <a:extLst>
              <a:ext uri="{FF2B5EF4-FFF2-40B4-BE49-F238E27FC236}">
                <a16:creationId xmlns="" xmlns:a16="http://schemas.microsoft.com/office/drawing/2014/main"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 xmlns:a16="http://schemas.microsoft.com/office/drawing/2014/main"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smtClean="0">
                <a:latin typeface="+mj-lt"/>
              </a:rPr>
              <a:t>Cloud</a:t>
            </a:r>
            <a:endParaRPr lang="en-US" b="1" dirty="0">
              <a:latin typeface="+mj-lt"/>
            </a:endParaRP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SAP Cloud Platform</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4B04043-D563-4675-B8E8-40A18B5BFBC8}"/>
              </a:ext>
            </a:extLst>
          </p:cNvPr>
          <p:cNvSpPr txBox="1"/>
          <p:nvPr/>
        </p:nvSpPr>
        <p:spPr>
          <a:xfrm>
            <a:off x="298172" y="809210"/>
            <a:ext cx="11734800" cy="5632311"/>
          </a:xfrm>
          <a:prstGeom prst="rect">
            <a:avLst/>
          </a:prstGeom>
          <a:noFill/>
        </p:spPr>
        <p:txBody>
          <a:bodyPr wrap="square" rtlCol="0">
            <a:spAutoFit/>
          </a:bodyPr>
          <a:lstStyle/>
          <a:p>
            <a:r>
              <a:rPr lang="en-US" dirty="0"/>
              <a:t>SAP Cloud Platform is a platform as a service which provides support for developing applications in the cloud, it offers all what teams need for developing End-to-End enterprise apps which runs natively on cloud like DB, Programming, Monitoring.</a:t>
            </a:r>
          </a:p>
          <a:p>
            <a:r>
              <a:rPr lang="en-US" dirty="0"/>
              <a:t>It is available in 2 modes</a:t>
            </a:r>
          </a:p>
          <a:p>
            <a:pPr marL="342900" indent="-342900">
              <a:buAutoNum type="arabicPeriod"/>
            </a:pPr>
            <a:r>
              <a:rPr lang="en-US" dirty="0"/>
              <a:t>Neo (Obsolete)</a:t>
            </a:r>
          </a:p>
          <a:p>
            <a:pPr marL="342900" indent="-342900">
              <a:buAutoNum type="arabicPeriod"/>
            </a:pPr>
            <a:r>
              <a:rPr lang="en-US" dirty="0"/>
              <a:t>CF – Cloud Foundry ( IaaS – AWS, Google, Azure, Alibaba)</a:t>
            </a:r>
          </a:p>
          <a:p>
            <a:endParaRPr lang="en-US" dirty="0"/>
          </a:p>
          <a:p>
            <a:r>
              <a:rPr lang="en-US" dirty="0"/>
              <a:t>Data Center OR region: cloud vendors to achieve scalability, elasticity </a:t>
            </a:r>
            <a:endParaRPr lang="en-US" dirty="0" smtClean="0"/>
          </a:p>
          <a:p>
            <a:r>
              <a:rPr lang="en-US" dirty="0" smtClean="0"/>
              <a:t>and </a:t>
            </a:r>
            <a:r>
              <a:rPr lang="en-US" dirty="0"/>
              <a:t>compliance, they have data kept at different locations in </a:t>
            </a:r>
            <a:endParaRPr lang="en-US" dirty="0" smtClean="0"/>
          </a:p>
          <a:p>
            <a:r>
              <a:rPr lang="en-US" dirty="0" smtClean="0"/>
              <a:t>the </a:t>
            </a:r>
            <a:r>
              <a:rPr lang="en-US" dirty="0"/>
              <a:t>world which is knowns as Data centers.</a:t>
            </a:r>
          </a:p>
          <a:p>
            <a:endParaRPr lang="en-US" dirty="0" smtClean="0"/>
          </a:p>
          <a:p>
            <a:endParaRPr lang="en-US" dirty="0"/>
          </a:p>
          <a:p>
            <a:endParaRPr lang="en-US" dirty="0"/>
          </a:p>
          <a:p>
            <a:endParaRPr lang="en-US" dirty="0" smtClean="0"/>
          </a:p>
          <a:p>
            <a:endParaRPr lang="en-US" dirty="0"/>
          </a:p>
          <a:p>
            <a:endParaRPr lang="en-US" dirty="0"/>
          </a:p>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Set up SAC Trial Account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938" y="1112148"/>
            <a:ext cx="7751445" cy="54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Modelling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3171743-23B4-429B-829A-E4E56883CFCB}"/>
              </a:ext>
            </a:extLst>
          </p:cNvPr>
          <p:cNvSpPr txBox="1"/>
          <p:nvPr/>
        </p:nvSpPr>
        <p:spPr>
          <a:xfrm>
            <a:off x="182216" y="782706"/>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r>
              <a:rPr lang="en-US" dirty="0" smtClean="0"/>
              <a:t>.</a:t>
            </a:r>
          </a:p>
          <a:p>
            <a:r>
              <a:rPr lang="en-US" b="1" dirty="0" smtClean="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r>
                <a:rPr lang="en-US" sz="2000" dirty="0" smtClean="0">
                  <a:solidFill>
                    <a:schemeClr val="bg1"/>
                  </a:solidFill>
                </a:rPr>
                <a:t>.</a:t>
              </a:r>
              <a:endParaRPr lang="en-US" sz="2000" dirty="0">
                <a:solidFill>
                  <a:schemeClr val="bg1"/>
                </a:solidFill>
              </a:endParaRP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Blending of Data.</a:t>
              </a:r>
              <a:r>
                <a:rPr lang="en-US" sz="1400" kern="0" dirty="0" smtClean="0">
                  <a:solidFill>
                    <a:schemeClr val="bg1"/>
                  </a:solidFill>
                  <a:latin typeface="Arial" pitchFamily="34" charset="0"/>
                  <a:cs typeface="Arial" pitchFamily="34" charset="0"/>
                </a:rPr>
                <a:t> </a:t>
              </a:r>
              <a:endParaRPr lang="en-US" sz="1400" kern="0" dirty="0">
                <a:solidFill>
                  <a:schemeClr val="bg1"/>
                </a:solidFill>
                <a:latin typeface="Arial" pitchFamily="34" charset="0"/>
                <a:cs typeface="Arial" pitchFamily="34" charset="0"/>
              </a:endParaRP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Hierarchy</a:t>
              </a:r>
              <a:endParaRPr lang="en-US" sz="2000" kern="0" dirty="0">
                <a:solidFill>
                  <a:schemeClr val="bg1"/>
                </a:solidFill>
                <a:latin typeface="Arial" pitchFamily="34" charset="0"/>
                <a:cs typeface="Arial" pitchFamily="34" charset="0"/>
              </a:endParaRP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a:t>
              </a:r>
              <a:r>
                <a:rPr lang="en-US" sz="2000" dirty="0" smtClean="0">
                  <a:solidFill>
                    <a:schemeClr val="bg1"/>
                  </a:solidFill>
                </a:rPr>
                <a:t>measures.</a:t>
              </a:r>
              <a:endParaRPr lang="en-US" sz="2000" dirty="0">
                <a:solidFill>
                  <a:schemeClr val="bg1"/>
                </a:solidFill>
              </a:endParaRP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a:t>
              </a:r>
              <a:r>
                <a:rPr lang="en-US" sz="2000" dirty="0" smtClean="0">
                  <a:solidFill>
                    <a:schemeClr val="bg1"/>
                  </a:solidFill>
                </a:rPr>
                <a:t>measures.</a:t>
              </a:r>
              <a:endParaRPr lang="en-US" sz="2000" dirty="0">
                <a:solidFill>
                  <a:schemeClr val="bg1"/>
                </a:solidFill>
              </a:endParaRP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Model</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Embedded Models are only used in one </a:t>
              </a:r>
              <a:r>
                <a:rPr lang="en-US" dirty="0" smtClean="0">
                  <a:solidFill>
                    <a:schemeClr val="tx1"/>
                  </a:solidFill>
                </a:rPr>
                <a:t>story.</a:t>
              </a:r>
            </a:p>
            <a:p>
              <a:r>
                <a:rPr lang="en-US" dirty="0" smtClean="0">
                  <a:solidFill>
                    <a:schemeClr val="tx1"/>
                  </a:solidFill>
                </a:rPr>
                <a:t>Public </a:t>
              </a:r>
              <a:r>
                <a:rPr lang="en-US" dirty="0">
                  <a:solidFill>
                    <a:schemeClr val="tx1"/>
                  </a:solidFill>
                </a:rPr>
                <a:t>models can be used in Multiple stories – </a:t>
              </a:r>
              <a:r>
                <a:rPr lang="en-US" dirty="0" smtClean="0">
                  <a:solidFill>
                    <a:schemeClr val="tx1"/>
                  </a:solidFill>
                </a:rPr>
                <a:t>Reusable.</a:t>
              </a:r>
              <a:endParaRPr lang="en-US" dirty="0">
                <a:solidFill>
                  <a:schemeClr val="tx1"/>
                </a:solidFill>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Analytics models are used in BI Stories, and Planning models are using in planning </a:t>
              </a:r>
              <a:r>
                <a:rPr lang="en-US" dirty="0" smtClean="0">
                  <a:solidFill>
                    <a:schemeClr val="tx1"/>
                  </a:solidFill>
                </a:rPr>
                <a:t>scenario, Most </a:t>
              </a:r>
              <a:r>
                <a:rPr lang="en-US" dirty="0">
                  <a:solidFill>
                    <a:schemeClr val="tx1"/>
                  </a:solidFill>
                </a:rPr>
                <a:t>of the models are Analytic Models = Account Dimension </a:t>
              </a:r>
              <a:r>
                <a:rPr lang="en-US" dirty="0">
                  <a:solidFill>
                    <a:schemeClr val="tx1"/>
                  </a:solidFill>
                  <a:sym typeface="Wingdings" panose="05000000000000000000" pitchFamily="2" charset="2"/>
                </a:rPr>
                <a:t> Grouping of </a:t>
              </a:r>
              <a:r>
                <a:rPr lang="en-US" dirty="0" smtClean="0">
                  <a:solidFill>
                    <a:schemeClr val="tx1"/>
                  </a:solidFill>
                  <a:sym typeface="Wingdings" panose="05000000000000000000" pitchFamily="2" charset="2"/>
                </a:rPr>
                <a:t>measure.</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A planning model has following mandatory – Account, Category(version), Time, </a:t>
              </a:r>
              <a:r>
                <a:rPr lang="en-US" dirty="0" smtClean="0">
                  <a:solidFill>
                    <a:schemeClr val="tx1"/>
                  </a:solidFill>
                  <a:sym typeface="Wingdings" panose="05000000000000000000" pitchFamily="2" charset="2"/>
                </a:rPr>
                <a:t>Org.</a:t>
              </a:r>
              <a:endParaRPr lang="en-US" dirty="0">
                <a:solidFill>
                  <a:schemeClr val="tx1"/>
                </a:solidFill>
                <a:sym typeface="Wingdings" panose="05000000000000000000" pitchFamily="2" charset="2"/>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sym typeface="Wingdings" panose="05000000000000000000" pitchFamily="2" charset="2"/>
                </a:rPr>
                <a:t>All the data is stored inside </a:t>
              </a:r>
              <a:r>
                <a:rPr lang="en-US" dirty="0" smtClean="0">
                  <a:solidFill>
                    <a:schemeClr val="tx1"/>
                  </a:solidFill>
                  <a:sym typeface="Wingdings" panose="05000000000000000000" pitchFamily="2" charset="2"/>
                </a:rPr>
                <a:t>SAC are known as Acquired Data Model.</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Live – Only the skeleton of the data is kept in SAC, the data and security is with source </a:t>
              </a:r>
              <a:r>
                <a:rPr lang="en-US" dirty="0" smtClean="0">
                  <a:solidFill>
                    <a:schemeClr val="tx1"/>
                  </a:solidFill>
                  <a:sym typeface="Wingdings" panose="05000000000000000000" pitchFamily="2" charset="2"/>
                </a:rPr>
                <a:t>system.</a:t>
              </a:r>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01</a:t>
                </a:r>
                <a:endParaRPr lang="en-US" sz="1800" dirty="0" smtClean="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smtClean="0">
                    <a:solidFill>
                      <a:schemeClr val="tx1">
                        <a:lumMod val="85000"/>
                        <a:lumOff val="15000"/>
                      </a:schemeClr>
                    </a:solidFill>
                    <a:latin typeface="Arial" pitchFamily="34" charset="0"/>
                    <a:cs typeface="Arial" pitchFamily="34" charset="0"/>
                  </a:rPr>
                  <a:t>02</a:t>
                </a:r>
                <a:endParaRPr lang="en-US" sz="1800" dirty="0" smtClean="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03</a:t>
                </a:r>
                <a:endParaRPr lang="en-US" sz="1800" dirty="0" smtClean="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7483</TotalTime>
  <Words>1092</Words>
  <Application>Microsoft Office PowerPoint</Application>
  <PresentationFormat>Widescreen</PresentationFormat>
  <Paragraphs>198</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587</cp:revision>
  <dcterms:created xsi:type="dcterms:W3CDTF">2016-07-10T03:33:26Z</dcterms:created>
  <dcterms:modified xsi:type="dcterms:W3CDTF">2021-05-20T03:36:02Z</dcterms:modified>
</cp:coreProperties>
</file>